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0" r:id="rId4"/>
    <p:sldId id="291" r:id="rId5"/>
    <p:sldId id="292" r:id="rId6"/>
    <p:sldId id="258" r:id="rId7"/>
    <p:sldId id="276" r:id="rId8"/>
    <p:sldId id="278" r:id="rId9"/>
    <p:sldId id="279" r:id="rId10"/>
    <p:sldId id="277" r:id="rId11"/>
    <p:sldId id="297" r:id="rId12"/>
    <p:sldId id="287" r:id="rId13"/>
    <p:sldId id="299" r:id="rId14"/>
    <p:sldId id="298" r:id="rId15"/>
    <p:sldId id="300" r:id="rId16"/>
    <p:sldId id="296" r:id="rId17"/>
    <p:sldId id="289" r:id="rId18"/>
    <p:sldId id="288" r:id="rId19"/>
    <p:sldId id="264" r:id="rId20"/>
    <p:sldId id="273" r:id="rId21"/>
    <p:sldId id="274" r:id="rId22"/>
    <p:sldId id="272" r:id="rId23"/>
    <p:sldId id="275" r:id="rId24"/>
    <p:sldId id="268" r:id="rId25"/>
    <p:sldId id="282" r:id="rId26"/>
    <p:sldId id="301" r:id="rId27"/>
    <p:sldId id="271" r:id="rId28"/>
    <p:sldId id="269" r:id="rId29"/>
    <p:sldId id="270" r:id="rId30"/>
    <p:sldId id="283" r:id="rId31"/>
    <p:sldId id="302" r:id="rId32"/>
    <p:sldId id="303" r:id="rId33"/>
    <p:sldId id="284" r:id="rId34"/>
    <p:sldId id="304" r:id="rId35"/>
    <p:sldId id="285" r:id="rId36"/>
    <p:sldId id="305" r:id="rId37"/>
    <p:sldId id="286" r:id="rId38"/>
    <p:sldId id="281" r:id="rId39"/>
    <p:sldId id="280" r:id="rId40"/>
    <p:sldId id="265" r:id="rId41"/>
    <p:sldId id="293" r:id="rId42"/>
    <p:sldId id="306" r:id="rId43"/>
    <p:sldId id="266" r:id="rId44"/>
    <p:sldId id="307" r:id="rId45"/>
    <p:sldId id="267" r:id="rId46"/>
    <p:sldId id="294" r:id="rId47"/>
    <p:sldId id="295" r:id="rId48"/>
    <p:sldId id="259" r:id="rId49"/>
    <p:sldId id="260" r:id="rId50"/>
    <p:sldId id="262" r:id="rId51"/>
    <p:sldId id="263" r:id="rId52"/>
    <p:sldId id="261" r:id="rId5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956B-86AB-4DEE-ABF9-53F29F7E4109}" type="datetimeFigureOut">
              <a:rPr lang="es-ES" smtClean="0"/>
              <a:t>28/11/2023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CFB3-08E9-43AD-906F-850D3F9D07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5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168C2-CE79-825B-538E-004D3996B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CF11CC-50CC-5985-90C0-6A273FC2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11CB1-5BEF-18FC-C7F9-6D9938B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F790-CABA-4B0A-B7EF-0FCCDC171EFA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98080-8C30-45AD-E9CB-2A541C9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BDA9A-9671-5F63-66EA-21CFC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59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D3FB8-ED58-3D7F-3346-AD4E5C5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6DEAB1-FE46-A956-99C4-4D4CD521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FC083C-3114-80CD-EACA-687D7C5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098-97BD-4E79-9A67-42D378D9B2EC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771F9-E227-9182-7FA1-A37345CA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9884-C48A-3E33-D84F-919FC4C2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48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F486C5-D4BC-905C-858B-420B07F62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530AC-5B0E-B3D1-DB47-E7A314F54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3E267-5AEE-73CE-5EE3-41E526C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E41-D162-4EDE-9826-C810CBF662F2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68478C-7AED-73EF-72C7-0DBD1C4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155F7-762E-EC36-A2C3-4E9401BB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55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947A-CA8F-4262-24C1-7588B87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95A-7D8A-5A40-0177-453A1B59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BD7E-8D0C-65A5-2DC6-2036564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6B61-110C-406B-880D-28FAD467E221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47574-6EFA-0678-D3A3-BBDCC6F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F3005-88F8-F5B2-CE5E-FC01DB0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7CBF9-5AA9-2193-C700-01015DE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053F7-67C8-EB07-681E-10D694D2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7A23D-7261-89C1-5EB1-FBE9D736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639D-3094-4188-BB96-0E49E17AA29F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08A88-6638-F31A-1F7E-B3FE8C2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259AF-4330-3EB1-0817-B90A18A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43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1349E-4971-7998-E212-B7521F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94485-C3F3-AA1B-2A6E-07CC9A403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DCBDE2-E57F-BCEE-B772-5E59AAC3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7AE94-9236-3D37-1E01-A0BA4199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FC5-A0F2-4E3F-B5B3-04AA16497F6B}" type="datetime1">
              <a:rPr lang="es-ES" smtClean="0"/>
              <a:t>28/11/2023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50495-CB5D-A070-46A8-29CD9E0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2ED18-D188-CE26-3F42-A1539C63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81-2ADB-3261-7862-3956B45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4FE3-8220-C720-776F-B2F11413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9789ED-AD38-D1E8-9404-B81572B1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05F6B-7141-9ED9-930F-8F93A67F3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3ABDF-F3D6-5BE0-E553-FE90FF87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4D6CE-0B0A-1544-CE32-3A6E6FFF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A24A-FD1A-4667-B671-E258515C83CF}" type="datetime1">
              <a:rPr lang="es-ES" smtClean="0"/>
              <a:t>28/11/2023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5D34-47E9-F84E-413C-8DC14A5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7ECDA3-B3F2-04E0-8348-3FB61905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6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A1880-DE36-009F-316B-EA373CD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010B9A-5D69-7D6A-0F5B-EBE999D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028B-432D-400D-8786-5A7E6A38B212}" type="datetime1">
              <a:rPr lang="es-ES" smtClean="0"/>
              <a:t>28/11/2023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26476-9465-5062-554C-061A963D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591DB-59FD-CBC8-A294-A74CEB6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85ED4-9673-8167-869C-D2D57A97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439F-96C7-4D75-B5E8-4997C7F9FC2C}" type="datetime1">
              <a:rPr lang="es-ES" smtClean="0"/>
              <a:t>28/11/2023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D867B3-C123-B77D-5837-1870BEA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6041B-A42B-9892-E0DB-E22F845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6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1392-6BC8-3F51-F235-D3BE1142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C8ED6-0C49-90A9-989F-52F903A0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986B2-E89C-E601-7D9E-3C17D5E3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4914F-D2B1-158B-163A-7034F388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6BA9-058E-4C28-9590-A12C550DF588}" type="datetime1">
              <a:rPr lang="es-ES" smtClean="0"/>
              <a:t>28/11/2023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B2582-2541-A147-F3C8-76AEA22E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F85FF0-FEF6-B488-9583-E352E0E6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8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24C5E-D2BE-17E7-B1DB-C53534F5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7350D8-C6C5-73A2-1DCF-E6E9D297B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5896F-9690-408F-AB38-1A3A30FA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B3FBD-5EA3-1E6B-CA2E-09D395E0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AB32-EBA6-4136-8A18-E2F9B8E6B9A0}" type="datetime1">
              <a:rPr lang="es-ES" smtClean="0"/>
              <a:t>28/11/2023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0413D-6AC1-F604-A9D6-AFEEA695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3B0DDA-1729-5306-25DC-44478AF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0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CCFC7-8B7D-F011-8353-C9201C0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C50001-3BDB-83CB-8727-72564BD4F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43392-354A-EA5D-4C67-BDD33CD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B75B-3F2D-46E3-A22D-A9AE89997F78}" type="datetime1">
              <a:rPr lang="es-ES" smtClean="0"/>
              <a:t>28/11/2023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A836C-4EBE-4C01-31F8-46A1C76A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E8ED7-1495-317A-B5DB-7B117D4C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choosealicens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o.chatwork.com/en/" TargetMode="External"/><Relationship Id="rId13" Type="http://schemas.openxmlformats.org/officeDocument/2006/relationships/hyperlink" Target="https://www.ringcentral.com/" TargetMode="External"/><Relationship Id="rId3" Type="http://schemas.openxmlformats.org/officeDocument/2006/relationships/hyperlink" Target="https://datascope.io/wp-content/uploads/2020/04/#google2" TargetMode="External"/><Relationship Id="rId7" Type="http://schemas.openxmlformats.org/officeDocument/2006/relationships/hyperlink" Target="https://mattermost.com/" TargetMode="External"/><Relationship Id="rId12" Type="http://schemas.openxmlformats.org/officeDocument/2006/relationships/hyperlink" Target="https://datascope.io/wp-content/uploads/2020/04/cliq2" TargetMode="External"/><Relationship Id="rId2" Type="http://schemas.openxmlformats.org/officeDocument/2006/relationships/hyperlink" Target="https://www.microsoft.com/es/microsoft-teams/group-chat-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ex.com/es/index.html" TargetMode="External"/><Relationship Id="rId11" Type="http://schemas.openxmlformats.org/officeDocument/2006/relationships/hyperlink" Target="https://datascope.io/wp-content/uploads/2020/04/flock2.com" TargetMode="External"/><Relationship Id="rId5" Type="http://schemas.openxmlformats.org/officeDocument/2006/relationships/hyperlink" Target="https://slack.com/intl/es-ar/" TargetMode="External"/><Relationship Id="rId10" Type="http://schemas.openxmlformats.org/officeDocument/2006/relationships/hyperlink" Target="https://twist.com/es" TargetMode="External"/><Relationship Id="rId4" Type="http://schemas.openxmlformats.org/officeDocument/2006/relationships/hyperlink" Target="https://discord.com/" TargetMode="External"/><Relationship Id="rId9" Type="http://schemas.openxmlformats.org/officeDocument/2006/relationships/hyperlink" Target="https://ryver.com/" TargetMode="External"/><Relationship Id="rId1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D3av0Igz_X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vMNCXtz8e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bin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visualcapitalist.com/cp/most-popular-apps-by-download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3D14-44BE-9D9F-828E-6F1A73BC2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UD 3 </a:t>
            </a:r>
            <a:br>
              <a:rPr lang="es-ES" dirty="0"/>
            </a:br>
            <a:r>
              <a:rPr lang="es-ES" cap="all" dirty="0"/>
              <a:t>Instalación y explotación de aplicaciones informáticas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3DBE7-F494-C457-BCCB-CE16E7EF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SISTEMAS INFORMÁTICOS</a:t>
            </a:r>
          </a:p>
          <a:p>
            <a:r>
              <a:rPr lang="es-ES" b="1" dirty="0"/>
              <a:t>Técnico de Grado Superior Desarrollo de Aplicaciones Web</a:t>
            </a:r>
          </a:p>
          <a:p>
            <a:r>
              <a:rPr lang="es-ES" b="1" dirty="0"/>
              <a:t>2023-24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5D1A3-A4AC-8DD2-7634-BFC6D02E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5349875"/>
            <a:ext cx="204787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E51C65-13E5-DDF0-AA50-25E891592F2F}"/>
              </a:ext>
            </a:extLst>
          </p:cNvPr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J. Mario Rodríguez</a:t>
            </a:r>
          </a:p>
          <a:p>
            <a:pPr algn="r"/>
            <a:r>
              <a:rPr lang="es-ES" dirty="0"/>
              <a:t>jrodper183e@g.educaand.es</a:t>
            </a:r>
          </a:p>
        </p:txBody>
      </p:sp>
    </p:spTree>
    <p:extLst>
      <p:ext uri="{BB962C8B-B14F-4D97-AF65-F5344CB8AC3E}">
        <p14:creationId xmlns:p14="http://schemas.microsoft.com/office/powerpoint/2010/main" val="12987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B4789-9ED0-330A-4283-4622D1DF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 comercial / no comercial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8500F-BACA-F3F4-6ACE-3A121AF3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i="1" dirty="0"/>
              <a:t>"comercial" </a:t>
            </a:r>
            <a:r>
              <a:rPr lang="es-ES" sz="2000" i="1" dirty="0"/>
              <a:t>describe el propósito del software      </a:t>
            </a:r>
            <a:r>
              <a:rPr lang="es-ES" i="1" dirty="0"/>
              <a:t> "propietario" </a:t>
            </a:r>
            <a:r>
              <a:rPr lang="es-ES" sz="2000" i="1" dirty="0"/>
              <a:t>describe su uso legal</a:t>
            </a:r>
          </a:p>
          <a:p>
            <a:pPr marL="0" indent="0">
              <a:buNone/>
            </a:pPr>
            <a:endParaRPr lang="es-ES" sz="2000" i="1" dirty="0"/>
          </a:p>
          <a:p>
            <a:pPr marL="0" indent="0">
              <a:buNone/>
            </a:pPr>
            <a:r>
              <a:rPr lang="es-ES" dirty="0"/>
              <a:t>Licencia no comercial -&gt; el software no se puede utilizar para ganar dinero, directa o indirectamente. </a:t>
            </a:r>
          </a:p>
          <a:p>
            <a:pPr marL="0" indent="0">
              <a:buNone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Licencia de software privado -&gt; software para uso interno o privado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B161B-B530-BBD1-7394-01709228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75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B4789-9ED0-330A-4283-4622D1DF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software comercial / no comercial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B161B-B530-BBD1-7394-01709228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11</a:t>
            </a:fld>
            <a:endParaRPr lang="es-ES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A994F36E-C0FB-1B97-89B0-EEF21CB21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4"/>
          <a:stretch/>
        </p:blipFill>
        <p:spPr>
          <a:xfrm>
            <a:off x="447558" y="1690688"/>
            <a:ext cx="11073124" cy="4286042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404B02-7F88-9A75-14A0-7B84DFD78CF2}"/>
              </a:ext>
            </a:extLst>
          </p:cNvPr>
          <p:cNvSpPr txBox="1"/>
          <p:nvPr/>
        </p:nvSpPr>
        <p:spPr>
          <a:xfrm>
            <a:off x="1424570" y="6492875"/>
            <a:ext cx="780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https://blog.desdelinux.net/sobre-las-licencias-y-los-perjuicios-al-codigo-abierto/</a:t>
            </a:r>
          </a:p>
        </p:txBody>
      </p:sp>
    </p:spTree>
    <p:extLst>
      <p:ext uri="{BB962C8B-B14F-4D97-AF65-F5344CB8AC3E}">
        <p14:creationId xmlns:p14="http://schemas.microsoft.com/office/powerpoint/2010/main" val="254720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1EA1-7770-DD6F-9291-56F9D5F2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Infografía de licencias de software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993FDD4-760A-C443-EA64-E31701840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8" y="2255516"/>
            <a:ext cx="2540579" cy="254057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487B17-8EEF-99D8-D9BF-B0A0DD95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12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E7FEDB-5A44-93E2-ACC9-5FC4D9AAB0CA}"/>
              </a:ext>
            </a:extLst>
          </p:cNvPr>
          <p:cNvSpPr txBox="1"/>
          <p:nvPr/>
        </p:nvSpPr>
        <p:spPr>
          <a:xfrm>
            <a:off x="6208776" y="4195930"/>
            <a:ext cx="5724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Licencia del MIT (MIT)</a:t>
            </a:r>
          </a:p>
          <a:p>
            <a:r>
              <a:rPr lang="es-ES" dirty="0"/>
              <a:t>Licencia de Apache 2.0 (Apache-2.0)</a:t>
            </a:r>
          </a:p>
          <a:p>
            <a:r>
              <a:rPr lang="es-ES" dirty="0"/>
              <a:t>Licencia pública general de GNU (GPL)</a:t>
            </a:r>
          </a:p>
          <a:p>
            <a:r>
              <a:rPr lang="es-ES" dirty="0"/>
              <a:t>Licencia de distribución de software de Berkeley (BSD)</a:t>
            </a:r>
          </a:p>
        </p:txBody>
      </p:sp>
    </p:spTree>
    <p:extLst>
      <p:ext uri="{BB962C8B-B14F-4D97-AF65-F5344CB8AC3E}">
        <p14:creationId xmlns:p14="http://schemas.microsoft.com/office/powerpoint/2010/main" val="311297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725D92-7B18-7ED2-2BAD-484017D4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643234-3A02-E179-AC13-8EEC6D185330}"/>
              </a:ext>
            </a:extLst>
          </p:cNvPr>
          <p:cNvSpPr txBox="1"/>
          <p:nvPr/>
        </p:nvSpPr>
        <p:spPr>
          <a:xfrm>
            <a:off x="0" y="6538912"/>
            <a:ext cx="10224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https://www.mindomo.com/es/mindmap/uso-de-software-libre-y-comercial-de-forma-responsable-3c7341cbf1f3cc9259ae84eb80f1b0c4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623D59-D860-C196-F1CF-6DC14B2F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08" y="227922"/>
            <a:ext cx="6814684" cy="63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8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BAAAE-DAB9-13E6-9638-25CF3AEA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14</a:t>
            </a:fld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06041-6455-522B-A383-77860D76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79" y="0"/>
            <a:ext cx="880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AB5E90C-D0E8-B384-7B3F-012D4BB60F6B}"/>
              </a:ext>
            </a:extLst>
          </p:cNvPr>
          <p:cNvSpPr/>
          <p:nvPr/>
        </p:nvSpPr>
        <p:spPr>
          <a:xfrm>
            <a:off x="8119046" y="640079"/>
            <a:ext cx="3234754" cy="3035809"/>
          </a:xfrm>
          <a:custGeom>
            <a:avLst/>
            <a:gdLst>
              <a:gd name="connsiteX0" fmla="*/ 0 w 3234754"/>
              <a:gd name="connsiteY0" fmla="*/ 1517905 h 3035809"/>
              <a:gd name="connsiteX1" fmla="*/ 1617377 w 3234754"/>
              <a:gd name="connsiteY1" fmla="*/ 0 h 3035809"/>
              <a:gd name="connsiteX2" fmla="*/ 3234754 w 3234754"/>
              <a:gd name="connsiteY2" fmla="*/ 1517905 h 3035809"/>
              <a:gd name="connsiteX3" fmla="*/ 1617377 w 3234754"/>
              <a:gd name="connsiteY3" fmla="*/ 3035810 h 3035809"/>
              <a:gd name="connsiteX4" fmla="*/ 0 w 3234754"/>
              <a:gd name="connsiteY4" fmla="*/ 1517905 h 303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4754" h="3035809" extrusionOk="0">
                <a:moveTo>
                  <a:pt x="0" y="1517905"/>
                </a:moveTo>
                <a:cubicBezTo>
                  <a:pt x="-78497" y="526874"/>
                  <a:pt x="675416" y="52139"/>
                  <a:pt x="1617377" y="0"/>
                </a:cubicBezTo>
                <a:cubicBezTo>
                  <a:pt x="2540458" y="17957"/>
                  <a:pt x="3149330" y="517468"/>
                  <a:pt x="3234754" y="1517905"/>
                </a:cubicBezTo>
                <a:cubicBezTo>
                  <a:pt x="3197357" y="2348363"/>
                  <a:pt x="2532787" y="2858331"/>
                  <a:pt x="1617377" y="3035810"/>
                </a:cubicBezTo>
                <a:cubicBezTo>
                  <a:pt x="660326" y="2947875"/>
                  <a:pt x="39053" y="2302754"/>
                  <a:pt x="0" y="1517905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97B596-EA28-4827-23B1-98547F304818}"/>
              </a:ext>
            </a:extLst>
          </p:cNvPr>
          <p:cNvSpPr txBox="1"/>
          <p:nvPr/>
        </p:nvSpPr>
        <p:spPr>
          <a:xfrm>
            <a:off x="10737885" y="448056"/>
            <a:ext cx="146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/>
              <a:t>“Las 4 libertades”</a:t>
            </a:r>
          </a:p>
          <a:p>
            <a:pPr algn="r"/>
            <a:r>
              <a:rPr lang="es-ES" sz="1400" dirty="0"/>
              <a:t>del software libre</a:t>
            </a:r>
          </a:p>
        </p:txBody>
      </p:sp>
    </p:spTree>
    <p:extLst>
      <p:ext uri="{BB962C8B-B14F-4D97-AF65-F5344CB8AC3E}">
        <p14:creationId xmlns:p14="http://schemas.microsoft.com/office/powerpoint/2010/main" val="38924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DA082AB-6C87-75F0-E5A3-8F216F7E7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61555"/>
            <a:ext cx="7443216" cy="633285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1B4A4C-1F57-F6CE-6101-E0D7409B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15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06F033-F080-86AB-6C42-DB187AC792C9}"/>
              </a:ext>
            </a:extLst>
          </p:cNvPr>
          <p:cNvSpPr txBox="1"/>
          <p:nvPr/>
        </p:nvSpPr>
        <p:spPr>
          <a:xfrm>
            <a:off x="36576" y="6488668"/>
            <a:ext cx="7216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https://mesdimensions.wordpress.com/2016/11/05/infografia-software-libre-vs-codigo-abierto/</a:t>
            </a:r>
          </a:p>
        </p:txBody>
      </p:sp>
    </p:spTree>
    <p:extLst>
      <p:ext uri="{BB962C8B-B14F-4D97-AF65-F5344CB8AC3E}">
        <p14:creationId xmlns:p14="http://schemas.microsoft.com/office/powerpoint/2010/main" val="127970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F3119-307A-DE2E-5661-A44ADB64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Ojo con las licencias!!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95AD5-8CB1-8067-B01B-EDF3915D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16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EA6F0D5-606E-9452-73F8-08DC325A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Especial atención a las licencias que imponen restricciones:</a:t>
            </a:r>
          </a:p>
          <a:p>
            <a:pPr marL="0" indent="0">
              <a:buNone/>
            </a:pPr>
            <a:r>
              <a:rPr lang="es-ES" dirty="0"/>
              <a:t>- Mantener la licencia en las obras derivadas</a:t>
            </a:r>
          </a:p>
          <a:p>
            <a:pPr marL="0" indent="0">
              <a:buNone/>
            </a:pPr>
            <a:r>
              <a:rPr lang="es-ES" dirty="0"/>
              <a:t>- Prohibición de comercializar</a:t>
            </a:r>
          </a:p>
          <a:p>
            <a:pPr marL="0" indent="0">
              <a:buNone/>
            </a:pPr>
            <a:r>
              <a:rPr lang="es-ES" dirty="0"/>
              <a:t>- Posibilidad de privatizar las obras agregadas o modificaciones</a:t>
            </a:r>
          </a:p>
          <a:p>
            <a:pPr marL="0" indent="0">
              <a:buNone/>
            </a:pPr>
            <a:r>
              <a:rPr lang="es-ES" dirty="0"/>
              <a:t>- …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Ejemplos:</a:t>
            </a:r>
          </a:p>
          <a:p>
            <a:pPr lvl="1"/>
            <a:r>
              <a:rPr lang="es-ES" dirty="0"/>
              <a:t>https://github.com/apache/spark/blob/master/LICENSE</a:t>
            </a:r>
          </a:p>
          <a:p>
            <a:pPr lvl="1"/>
            <a:r>
              <a:rPr lang="es-ES" dirty="0"/>
              <a:t>https://github.com/angular/angular/blob/main/LICENSE</a:t>
            </a:r>
          </a:p>
          <a:p>
            <a:pPr lvl="1"/>
            <a:r>
              <a:rPr lang="es-ES" dirty="0"/>
              <a:t>https://github.com/itext/itext7/blob/develop/LICENSE.md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756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DD039-62FD-D6E6-1F40-65F1D465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37633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Una ayuda guiada para elegir una licencia (o no)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4F31C-4012-9349-F786-62D6EC6C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273"/>
            <a:ext cx="4913376" cy="3223451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https://choosealicense.com/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2D09FA-8804-C722-EFFA-D7405772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FBCE49-35E6-5A1C-733B-6BD957BA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68" y="727075"/>
            <a:ext cx="5657522" cy="54047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ADB5D2-3F76-7C55-7977-66FA12BD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3" y="3543738"/>
            <a:ext cx="5105209" cy="11488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14D352-E09F-F75D-87E9-0C22F6A6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4" y="2608104"/>
            <a:ext cx="4990349" cy="13255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6F2E62-5C39-8CD9-2B59-883E077B1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594443"/>
            <a:ext cx="5237633" cy="11457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7154DD-DCD7-4E82-C9E0-F8A57DC1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82" y="5405763"/>
            <a:ext cx="4990350" cy="13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BAD67-312A-A296-E14F-3EF9112D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licencia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98AE8F-B3B5-90DB-6BD8-15A33357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252" y="1825625"/>
            <a:ext cx="9816548" cy="4351338"/>
          </a:xfrm>
        </p:spPr>
        <p:txBody>
          <a:bodyPr/>
          <a:lstStyle/>
          <a:p>
            <a:r>
              <a:rPr lang="es-ES" dirty="0"/>
              <a:t>Licencias perpetuas</a:t>
            </a:r>
          </a:p>
          <a:p>
            <a:r>
              <a:rPr lang="es-ES" dirty="0"/>
              <a:t>Licencias por tiempo de uso</a:t>
            </a:r>
          </a:p>
          <a:p>
            <a:pPr lvl="1"/>
            <a:r>
              <a:rPr lang="es-ES" dirty="0"/>
              <a:t>Licencias de prueba</a:t>
            </a:r>
          </a:p>
          <a:p>
            <a:r>
              <a:rPr lang="es-ES" dirty="0"/>
              <a:t>Licencia académica</a:t>
            </a:r>
          </a:p>
          <a:p>
            <a:r>
              <a:rPr lang="es-ES" dirty="0"/>
              <a:t>Licencia de dispositivo</a:t>
            </a:r>
          </a:p>
          <a:p>
            <a:r>
              <a:rPr lang="es-ES" dirty="0"/>
              <a:t>Licencia de usuario</a:t>
            </a:r>
          </a:p>
          <a:p>
            <a:r>
              <a:rPr lang="es-ES" dirty="0"/>
              <a:t>Licencia de suscripción</a:t>
            </a:r>
          </a:p>
          <a:p>
            <a:r>
              <a:rPr lang="es-ES" dirty="0"/>
              <a:t>Licencia SaaS</a:t>
            </a:r>
          </a:p>
          <a:p>
            <a:pPr lvl="1"/>
            <a:r>
              <a:rPr lang="es-ES" dirty="0"/>
              <a:t>Suscripción + otros servicios (atención al cliente, actualizaciones, etc.)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F0389-68AA-4532-DEEC-C0A416EF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36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A24DB-469D-9F99-D7CE-594DC1F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correo y mensajería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FBEEF1-906E-51C5-7D5F-B3FD7252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101A53-01A9-AEFA-2B10-8D73753AC3FE}"/>
              </a:ext>
            </a:extLst>
          </p:cNvPr>
          <p:cNvSpPr txBox="1"/>
          <p:nvPr/>
        </p:nvSpPr>
        <p:spPr>
          <a:xfrm>
            <a:off x="3001179" y="1690688"/>
            <a:ext cx="569149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 dirty="0"/>
              <a:t>Comunicación </a:t>
            </a:r>
            <a:r>
              <a:rPr lang="es-ES" sz="2800" b="1" dirty="0"/>
              <a:t>Síncrona Vs. Asíncrona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E04BD3-51A3-5E03-C0F7-4FD049A55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08" y="2583180"/>
            <a:ext cx="6392636" cy="35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4075E-F013-08A8-437E-21C2BE3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025C1-D82C-8F51-E055-C5BDEB209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Software en función de su licencia y propósito</a:t>
            </a:r>
          </a:p>
          <a:p>
            <a:r>
              <a:rPr lang="es-ES" dirty="0"/>
              <a:t>Software asociado al uso de sistemas informáticos en diferentes entornos productivos</a:t>
            </a:r>
          </a:p>
          <a:p>
            <a:r>
              <a:rPr lang="es-ES" dirty="0"/>
              <a:t>Documentación mediante el uso de herramientas ofimáticas</a:t>
            </a:r>
          </a:p>
          <a:p>
            <a:r>
              <a:rPr lang="es-ES" dirty="0"/>
              <a:t>Sistemas de correo y mensajería electrónica</a:t>
            </a:r>
          </a:p>
          <a:p>
            <a:r>
              <a:rPr lang="es-ES" dirty="0"/>
              <a:t>Servicios de transferencia de ficheros</a:t>
            </a:r>
          </a:p>
          <a:p>
            <a:r>
              <a:rPr lang="es-ES" dirty="0"/>
              <a:t>Búsqueda de información en internet</a:t>
            </a:r>
          </a:p>
          <a:p>
            <a:r>
              <a:rPr lang="es-ES" dirty="0"/>
              <a:t>Aplicaciones de propósito general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80BE7-51E6-ADCD-E757-2CFA95F4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2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EFB41-A752-FD89-21DE-F06CF185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5C1D80DF-C1F4-AE60-F9EF-854183134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92" y="1825625"/>
            <a:ext cx="7958616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5F2978-D99E-42D5-4DED-800F97FF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6BCE89-EB71-B012-27C3-D0051D14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8622">
            <a:off x="272415" y="373197"/>
            <a:ext cx="8429625" cy="3924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17EB2C-4854-D3A7-02D1-81E94FAC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58" y="770953"/>
            <a:ext cx="7380883" cy="32524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6ADD232-9323-58E3-3BF3-C96D2BF91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58446">
            <a:off x="4020504" y="1427769"/>
            <a:ext cx="7915795" cy="32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46D66-09B2-EB4E-1FDB-373832EB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208" y="969265"/>
            <a:ext cx="9162288" cy="4142232"/>
          </a:xfrm>
          <a:prstGeom prst="star1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s-ES" dirty="0"/>
              <a:t>Infoxicación!!??!!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789C69-B9DF-93B8-77DC-47EE3C0C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25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A24DB-469D-9F99-D7CE-594DC1F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Correo electrónico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FBEEF1-906E-51C5-7D5F-B3FD7252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06476F-2952-8BED-94C6-972F61A38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766"/>
            <a:ext cx="6073892" cy="52735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217D8A-ED99-BF2E-16AD-29CE03CC9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0"/>
          <a:stretch/>
        </p:blipFill>
        <p:spPr>
          <a:xfrm>
            <a:off x="7597607" y="2148840"/>
            <a:ext cx="4594393" cy="21792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D6DC31-2F0C-D187-1BC5-2442D0130527}"/>
              </a:ext>
            </a:extLst>
          </p:cNvPr>
          <p:cNvSpPr txBox="1"/>
          <p:nvPr/>
        </p:nvSpPr>
        <p:spPr>
          <a:xfrm>
            <a:off x="5897880" y="6492875"/>
            <a:ext cx="48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https://abacusnt.es/informatica/historia-del-correo-electronico/</a:t>
            </a:r>
          </a:p>
        </p:txBody>
      </p:sp>
    </p:spTree>
    <p:extLst>
      <p:ext uri="{BB962C8B-B14F-4D97-AF65-F5344CB8AC3E}">
        <p14:creationId xmlns:p14="http://schemas.microsoft.com/office/powerpoint/2010/main" val="279130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3D3490E-D967-372B-165A-7EAE69DAB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" y="1951265"/>
            <a:ext cx="6209117" cy="295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9A24DB-469D-9F99-D7CE-594DC1F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Correo electrónico</a:t>
            </a:r>
            <a:br>
              <a:rPr lang="es-ES" dirty="0"/>
            </a:br>
            <a:r>
              <a:rPr lang="es-ES" dirty="0"/>
              <a:t>protocolos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FBEEF1-906E-51C5-7D5F-B3FD7252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9AE0F2-5258-8A6C-69B8-B3A4C17A710B}"/>
              </a:ext>
            </a:extLst>
          </p:cNvPr>
          <p:cNvSpPr txBox="1"/>
          <p:nvPr/>
        </p:nvSpPr>
        <p:spPr>
          <a:xfrm>
            <a:off x="4965192" y="6492875"/>
            <a:ext cx="558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https://www.siteground.es/tutoriales/email/protocolos-pop3-smtp-imap/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F9427C3-C95B-51FD-EB3D-54E76056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64" y="57349"/>
            <a:ext cx="5830763" cy="3113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B44C68-9954-5A34-E1B4-268D1BF70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9" y="2727988"/>
            <a:ext cx="5636928" cy="34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2DE0F-D233-2A83-2868-71CDA876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Campos del correo electrónico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3C106-3E11-D541-F09F-769031BB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D08454-D38E-5BE2-34AD-17D10AFE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60" y="1430528"/>
            <a:ext cx="9284782" cy="51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2DE0F-D233-2A83-2868-71CDA876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Campos del correo electrónico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3C106-3E11-D541-F09F-769031BB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25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19BF36-66AC-1283-34A7-1CC6C1129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92" y="1520825"/>
            <a:ext cx="9009697" cy="422091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2E71C6-C7EE-0196-5B12-610560A9FDA5}"/>
              </a:ext>
            </a:extLst>
          </p:cNvPr>
          <p:cNvSpPr/>
          <p:nvPr/>
        </p:nvSpPr>
        <p:spPr>
          <a:xfrm>
            <a:off x="640080" y="6035040"/>
            <a:ext cx="7726680" cy="68643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/>
              <a:t>¿   </a:t>
            </a:r>
            <a:r>
              <a:rPr lang="es-ES" dirty="0"/>
              <a:t>   Qué tipo de correo habremos recibido si viene precedido por </a:t>
            </a:r>
            <a:r>
              <a:rPr lang="es-ES" dirty="0" err="1"/>
              <a:t>Fwd</a:t>
            </a:r>
            <a:r>
              <a:rPr lang="es-ES" dirty="0"/>
              <a:t>:      </a:t>
            </a:r>
            <a:r>
              <a:rPr lang="es-ES" sz="4000" dirty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85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D69BE-B389-CDD0-A167-C079B860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¡Ojo! Buenas prácticas en el uso del correo electrónico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1BE802-F392-0241-61C9-AB7928D1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95300E-C534-FC96-CB91-BF148C2D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1063"/>
            <a:ext cx="7553325" cy="36385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18E33F9-34A7-BBB9-4873-B8CA019518EE}"/>
              </a:ext>
            </a:extLst>
          </p:cNvPr>
          <p:cNvSpPr txBox="1"/>
          <p:nvPr/>
        </p:nvSpPr>
        <p:spPr>
          <a:xfrm>
            <a:off x="667512" y="6328537"/>
            <a:ext cx="4786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https://mailchimp.com/es/resources/10-email-etiquette-rules/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BF8664-126F-205A-4811-EE3B9A09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687943"/>
            <a:ext cx="3810000" cy="43053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3990AF-33E0-581C-184C-7097B0BF9E2D}"/>
              </a:ext>
            </a:extLst>
          </p:cNvPr>
          <p:cNvSpPr txBox="1"/>
          <p:nvPr/>
        </p:nvSpPr>
        <p:spPr>
          <a:xfrm>
            <a:off x="2538673" y="6538912"/>
            <a:ext cx="761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https://www.digitalizatec.com/ciberseguridad/7-buenas-practicas-para-el-uso-del-correo-electronico/</a:t>
            </a:r>
          </a:p>
        </p:txBody>
      </p:sp>
    </p:spTree>
    <p:extLst>
      <p:ext uri="{BB962C8B-B14F-4D97-AF65-F5344CB8AC3E}">
        <p14:creationId xmlns:p14="http://schemas.microsoft.com/office/powerpoint/2010/main" val="15281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7E329-A615-4D50-AF68-FBC48A8A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0CB265-153E-05E9-E130-0D35D6DC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B084E4-BCF7-07D4-51C8-188B636C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B42606-D032-B923-13AE-76C58D48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4731"/>
            <a:ext cx="9377172" cy="65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5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02F35-A5EE-4CC3-9317-84E20426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Webmail</a:t>
            </a:r>
            <a:r>
              <a:rPr lang="es-ES" dirty="0"/>
              <a:t> / Cliente de correo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D1DA9-4602-6E54-2E97-0F32E34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¿Diferencias?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CAF4B-E612-9F59-1083-FCF287C8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72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DD5C9-F712-D026-0EAD-40435AA7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Proveedores de correo electrónico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BF18A-DF83-E016-BD8F-365470A6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Outlook / Gmail </a:t>
            </a:r>
          </a:p>
          <a:p>
            <a:pPr lvl="1"/>
            <a:r>
              <a:rPr lang="es-ES" dirty="0"/>
              <a:t>¿Características de uno y otro? ¿Diferencias?</a:t>
            </a:r>
          </a:p>
          <a:p>
            <a:r>
              <a:rPr lang="es-ES" dirty="0"/>
              <a:t>Y… ¿la privacidad?</a:t>
            </a:r>
          </a:p>
          <a:p>
            <a:pPr lvl="1"/>
            <a:r>
              <a:rPr lang="es-ES" dirty="0"/>
              <a:t>https://proton.me/es-es/mail</a:t>
            </a:r>
          </a:p>
          <a:p>
            <a:pPr lvl="1"/>
            <a:r>
              <a:rPr lang="es-ES" dirty="0"/>
              <a:t>https://countermail.com/</a:t>
            </a:r>
          </a:p>
          <a:p>
            <a:pPr lvl="1"/>
            <a:r>
              <a:rPr lang="es-ES" dirty="0"/>
              <a:t>https://mailfence.com/</a:t>
            </a:r>
          </a:p>
          <a:p>
            <a:pPr lvl="1"/>
            <a:r>
              <a:rPr lang="es-ES" dirty="0"/>
              <a:t>https://tuta.com/es</a:t>
            </a:r>
          </a:p>
          <a:p>
            <a:pPr lvl="1"/>
            <a:r>
              <a:rPr lang="es-ES" dirty="0"/>
              <a:t>https://mailbox.org/en/</a:t>
            </a:r>
          </a:p>
          <a:p>
            <a:pPr lvl="1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0005E4-19EA-BC67-CE24-B8EC399F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4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832C8-9F8A-1D3E-3B33-1083DFB4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3144D-E4E1-6B77-E16C-9DF8BDE9B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7208" y="1825625"/>
            <a:ext cx="8546592" cy="43513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Tipos de software por funcionalidad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Software de aplicación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Software de gestión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Software de programación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Software de sistema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por tipo de licencia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por tipo de alojamiento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El software </a:t>
            </a:r>
            <a:r>
              <a:rPr lang="es-ES" i="1" dirty="0" err="1">
                <a:solidFill>
                  <a:schemeClr val="accent1"/>
                </a:solidFill>
              </a:rPr>
              <a:t>on</a:t>
            </a:r>
            <a:r>
              <a:rPr lang="es-ES" i="1" dirty="0">
                <a:solidFill>
                  <a:schemeClr val="accent1"/>
                </a:solidFill>
              </a:rPr>
              <a:t> premise </a:t>
            </a:r>
          </a:p>
          <a:p>
            <a:pPr lvl="1"/>
            <a:r>
              <a:rPr lang="es-ES" dirty="0">
                <a:solidFill>
                  <a:schemeClr val="accent1"/>
                </a:solidFill>
              </a:rPr>
              <a:t>    El software en la nube</a:t>
            </a:r>
          </a:p>
          <a:p>
            <a:endParaRPr lang="es-ES" dirty="0">
              <a:solidFill>
                <a:schemeClr val="accent1"/>
              </a:solidFill>
            </a:endParaRPr>
          </a:p>
          <a:p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B1F18-24C5-47E8-20EE-0342CDA9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A38A45-ED94-BA45-39DE-F56AA47C6DFA}"/>
              </a:ext>
            </a:extLst>
          </p:cNvPr>
          <p:cNvSpPr txBox="1"/>
          <p:nvPr/>
        </p:nvSpPr>
        <p:spPr>
          <a:xfrm>
            <a:off x="749808" y="6356350"/>
            <a:ext cx="614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https://www.wolterskluwer.com/es-es/expert-insights/que-tipos-de-software-hay</a:t>
            </a:r>
          </a:p>
        </p:txBody>
      </p:sp>
    </p:spTree>
    <p:extLst>
      <p:ext uri="{BB962C8B-B14F-4D97-AF65-F5344CB8AC3E}">
        <p14:creationId xmlns:p14="http://schemas.microsoft.com/office/powerpoint/2010/main" val="2708981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B0912-382E-1C33-3F17-AA65406A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Correo electrónico - Curiosidades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050BB7-A2BB-21FB-114C-35D17820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120" y="1825625"/>
            <a:ext cx="925068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¿Quién es el Mailer Daemon?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Posibles motivos de rechazo de un correo electrónico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¿Cómo saber si existe una dirección de email?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B23C15-DEE9-BD8F-DCDE-ADD11D5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62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76518-64F2-936E-F71C-5FBACC0C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Spam, phishing…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65053C-6660-283C-6D23-F6D82CF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/>
              <a:t>Phishing</a:t>
            </a:r>
            <a:r>
              <a:rPr lang="es-ES" dirty="0"/>
              <a:t>: técnica de ciberdelincuencia que utiliza el engaño para obtener datos personales relacionados con contraseñas e información de acceso a servicios financieros, principalmente, utilizando páginas y formularios web que copian la imagen (diseño, logotipo, colores corporativos) de los bancos más utilizados, grandes empresas como Carrefour, sistemas de pago como </a:t>
            </a:r>
            <a:r>
              <a:rPr lang="es-ES" dirty="0" err="1"/>
              <a:t>Paypal</a:t>
            </a:r>
            <a:r>
              <a:rPr lang="es-ES" dirty="0"/>
              <a:t>, bancos, y también medianas y pequeñas empresas.</a:t>
            </a:r>
          </a:p>
          <a:p>
            <a:endParaRPr lang="es-ES" dirty="0"/>
          </a:p>
          <a:p>
            <a:r>
              <a:rPr lang="es-ES" b="1" dirty="0"/>
              <a:t>Spam</a:t>
            </a:r>
            <a:r>
              <a:rPr lang="es-ES" dirty="0"/>
              <a:t>: mensajes publicitarios no solicitados, no deseados o de remitente desconocido, que no siempre son un fraude, aunque en muchos casos sí, enviados de forma masiva y resultan muy molestos, como, por ejemplo, viajes, vuelos baratos, hoteles, sorteos, premios, gafas de sol, publicidad de casinos, juegos, comprimidos adelgazantes, Viagra, y otros productos que pueden resultar peligrosos para la salud.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136069-E2DC-9821-9850-778B066B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639CDF-B928-68CE-FCC4-DE55A7920712}"/>
              </a:ext>
            </a:extLst>
          </p:cNvPr>
          <p:cNvSpPr txBox="1"/>
          <p:nvPr/>
        </p:nvSpPr>
        <p:spPr>
          <a:xfrm>
            <a:off x="173736" y="6492875"/>
            <a:ext cx="9782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https://www.mundopc.es/diferencias-entre-phishing-y-spam-302.html                          https://powerdmarc.com/es/phishing-vs-spam/</a:t>
            </a:r>
          </a:p>
        </p:txBody>
      </p:sp>
    </p:spTree>
    <p:extLst>
      <p:ext uri="{BB962C8B-B14F-4D97-AF65-F5344CB8AC3E}">
        <p14:creationId xmlns:p14="http://schemas.microsoft.com/office/powerpoint/2010/main" val="81489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76518-64F2-936E-F71C-5FBACC0C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Spam, phishing…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136069-E2DC-9821-9850-778B066B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639CDF-B928-68CE-FCC4-DE55A7920712}"/>
              </a:ext>
            </a:extLst>
          </p:cNvPr>
          <p:cNvSpPr txBox="1"/>
          <p:nvPr/>
        </p:nvSpPr>
        <p:spPr>
          <a:xfrm>
            <a:off x="173736" y="6492875"/>
            <a:ext cx="9782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https://www.mundopc.es/diferencias-entre-phishing-y-spam-302.html                          https://powerdmarc.com/es/phishing-vs-spam/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9BCB45-03D6-B39A-B1D9-199310C3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69" y="1827213"/>
            <a:ext cx="9895861" cy="37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2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ED2CD-1C11-4586-74AA-8AEE8A58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Mensajería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23A23-4F2A-F744-5C8E-96BBFA8CD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657482"/>
            <a:ext cx="9159240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0" dirty="0">
                <a:effectLst/>
                <a:hlinkClick r:id="rId2"/>
              </a:rPr>
              <a:t>Microsoft </a:t>
            </a:r>
            <a:r>
              <a:rPr lang="es-ES" b="0" dirty="0" err="1">
                <a:effectLst/>
                <a:hlinkClick r:id="rId2"/>
              </a:rPr>
              <a:t>teams</a:t>
            </a:r>
            <a:r>
              <a:rPr lang="es-ES" b="0" dirty="0">
                <a:effectLst/>
                <a:hlinkClick r:id="rId2"/>
              </a:rPr>
              <a:t> </a:t>
            </a:r>
            <a:r>
              <a:rPr lang="es-ES" b="0" dirty="0">
                <a:effectLst/>
              </a:rPr>
              <a:t>para debates sobre documentos y reuniones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>
                <a:effectLst/>
                <a:hlinkClick r:id="rId3"/>
              </a:rPr>
              <a:t>Chat de Hangouts de Google</a:t>
            </a:r>
            <a:r>
              <a:rPr lang="es-ES" b="0" dirty="0">
                <a:effectLst/>
              </a:rPr>
              <a:t> para el seguimiento de conversaciones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 err="1">
                <a:effectLst/>
                <a:hlinkClick r:id="rId4"/>
              </a:rPr>
              <a:t>Discord</a:t>
            </a:r>
            <a:r>
              <a:rPr lang="es-ES" b="0" dirty="0">
                <a:effectLst/>
              </a:rPr>
              <a:t> para el chat con canales</a:t>
            </a:r>
            <a:endParaRPr lang="es-ES" dirty="0"/>
          </a:p>
          <a:p>
            <a:r>
              <a:rPr lang="es-ES" dirty="0" err="1">
                <a:hlinkClick r:id="rId5"/>
              </a:rPr>
              <a:t>Slack</a:t>
            </a:r>
            <a:r>
              <a:rPr lang="es-ES" dirty="0"/>
              <a:t> para un lugar de trabajo con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>
                <a:effectLst/>
                <a:hlinkClick r:id="rId6"/>
              </a:rPr>
              <a:t>Cisco </a:t>
            </a:r>
            <a:r>
              <a:rPr lang="es-ES" b="0" dirty="0" err="1">
                <a:effectLst/>
                <a:hlinkClick r:id="rId6"/>
              </a:rPr>
              <a:t>Webex</a:t>
            </a:r>
            <a:r>
              <a:rPr lang="es-ES" b="0" dirty="0">
                <a:effectLst/>
                <a:hlinkClick r:id="rId6"/>
              </a:rPr>
              <a:t> </a:t>
            </a:r>
            <a:r>
              <a:rPr lang="es-ES" b="0" dirty="0" err="1">
                <a:effectLst/>
                <a:hlinkClick r:id="rId6"/>
              </a:rPr>
              <a:t>Teams</a:t>
            </a:r>
            <a:r>
              <a:rPr lang="es-ES" b="0" dirty="0">
                <a:effectLst/>
                <a:hlinkClick r:id="rId6"/>
              </a:rPr>
              <a:t> </a:t>
            </a:r>
            <a:r>
              <a:rPr lang="es-ES" b="0" dirty="0">
                <a:effectLst/>
              </a:rPr>
              <a:t>para hacer </a:t>
            </a:r>
            <a:r>
              <a:rPr lang="es-ES" b="0" dirty="0" err="1">
                <a:effectLst/>
              </a:rPr>
              <a:t>brainstorming</a:t>
            </a:r>
            <a:r>
              <a:rPr lang="es-ES" b="0" dirty="0">
                <a:effectLst/>
              </a:rPr>
              <a:t> por chat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 err="1">
                <a:effectLst/>
                <a:hlinkClick r:id="rId7"/>
              </a:rPr>
              <a:t>Mattermost</a:t>
            </a:r>
            <a:r>
              <a:rPr lang="es-ES" b="0" dirty="0">
                <a:effectLst/>
              </a:rPr>
              <a:t> para el chat de equipo 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 err="1">
                <a:solidFill>
                  <a:schemeClr val="bg1">
                    <a:lumMod val="50000"/>
                  </a:schemeClr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ChatWork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</a:rPr>
              <a:t>para chatear entre diferentes equipos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 err="1">
                <a:solidFill>
                  <a:schemeClr val="bg1">
                    <a:lumMod val="50000"/>
                  </a:schemeClr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Ryver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</a:rPr>
              <a:t> para agregar más detalles a mensajes importantes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Twist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ideal para chats centrados en conversaciones con hilos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Flock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para tomar decisiones en el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Zoho </a:t>
            </a:r>
            <a:r>
              <a:rPr lang="es-ES" b="0" dirty="0" err="1">
                <a:solidFill>
                  <a:schemeClr val="bg1">
                    <a:lumMod val="50000"/>
                  </a:schemeClr>
                </a:solidFill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</a:rPr>
              <a:t> para chatear en múltiples conversaciones a la vez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 err="1">
                <a:solidFill>
                  <a:schemeClr val="bg1">
                    <a:lumMod val="50000"/>
                  </a:schemeClr>
                </a:solidFill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RingCentral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b="0" dirty="0" err="1">
                <a:solidFill>
                  <a:schemeClr val="bg1">
                    <a:lumMod val="50000"/>
                  </a:schemeClr>
                </a:solidFill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Glip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b="0" dirty="0">
                <a:solidFill>
                  <a:schemeClr val="bg1">
                    <a:lumMod val="50000"/>
                  </a:schemeClr>
                </a:solidFill>
                <a:effectLst/>
              </a:rPr>
              <a:t>para chat de equipo centrado en llamadas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45545-2CF4-E5F7-66AB-FFD33FD0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310332-D513-9FCA-A60C-2D2F6A1D2CDB}"/>
              </a:ext>
            </a:extLst>
          </p:cNvPr>
          <p:cNvSpPr txBox="1"/>
          <p:nvPr/>
        </p:nvSpPr>
        <p:spPr>
          <a:xfrm>
            <a:off x="0" y="6311900"/>
            <a:ext cx="9761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https://datascope.io/es/blog/las-12-mejores-aplicaciones-de-chat-en-equipo-para-tu-empresa/</a:t>
            </a:r>
            <a:br>
              <a:rPr lang="es-ES" sz="1400" dirty="0"/>
            </a:br>
            <a:r>
              <a:rPr lang="es-ES" sz="1400" dirty="0"/>
              <a:t>https://www.xataka.com/videojuegos/discord-skype-hangouts-teamspeak-comparativa-mejores-servicios-para-comunicarte-juegas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0C67ED-B3A9-3F89-7BF4-B23066AB56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4544" y="1993768"/>
            <a:ext cx="6992112" cy="15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4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99EBB-37CD-307D-0C6C-0E876A59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Mensajería instantánea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5C8DBC-7CF7-0348-9B8E-0544A715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i="1" dirty="0"/>
              <a:t>forma de comunicación en tiempo real entre dos o más personas basada en texto. El texto es enviado a través de dispositivos conectados ya sea a una red como Internet, o datos móviles sin importar la distancia que exista entre los dos dispositivos conectados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F24EDC-4B5F-E2DD-13D2-7491D8C8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454DFC-98B0-7C8C-0BE7-8C099DE6C179}"/>
              </a:ext>
            </a:extLst>
          </p:cNvPr>
          <p:cNvSpPr txBox="1"/>
          <p:nvPr/>
        </p:nvSpPr>
        <p:spPr>
          <a:xfrm>
            <a:off x="438912" y="6538912"/>
            <a:ext cx="5306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https://es.wikipedia.org/wiki/Mensajer%C3%ADa_instant%C3%A1nea</a:t>
            </a:r>
          </a:p>
        </p:txBody>
      </p:sp>
    </p:spTree>
    <p:extLst>
      <p:ext uri="{BB962C8B-B14F-4D97-AF65-F5344CB8AC3E}">
        <p14:creationId xmlns:p14="http://schemas.microsoft.com/office/powerpoint/2010/main" val="352788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B82BC-6659-F287-80C4-11EE458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Videoconferencia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03E9D-2336-03F2-2D78-DF18E457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DFA89A-9F4E-3CAA-6ACE-EAA487F3C6A4}"/>
              </a:ext>
            </a:extLst>
          </p:cNvPr>
          <p:cNvSpPr txBox="1"/>
          <p:nvPr/>
        </p:nvSpPr>
        <p:spPr>
          <a:xfrm>
            <a:off x="338328" y="6283198"/>
            <a:ext cx="7477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https://blog.hubspot.es/sales/programas-videoconferencias</a:t>
            </a:r>
            <a:br>
              <a:rPr lang="es-ES" sz="1400" dirty="0"/>
            </a:br>
            <a:r>
              <a:rPr lang="es-ES" sz="1400" dirty="0"/>
              <a:t>https://www.totemguard.com/aulatotem/2020/06/zoom-meet-jitsi-teams-mejor-opcion-programa/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DF10BC-D560-7FAB-5D1A-0B88CFA4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64" y="1803654"/>
            <a:ext cx="5380264" cy="30129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8EF054-8B92-DABB-17CE-821205A2FF57}"/>
              </a:ext>
            </a:extLst>
          </p:cNvPr>
          <p:cNvSpPr txBox="1"/>
          <p:nvPr/>
        </p:nvSpPr>
        <p:spPr>
          <a:xfrm>
            <a:off x="1060704" y="5221224"/>
            <a:ext cx="87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de mensajería instantánea, basado en el video, que a menudo incorpora también chat.</a:t>
            </a:r>
          </a:p>
        </p:txBody>
      </p:sp>
    </p:spTree>
    <p:extLst>
      <p:ext uri="{BB962C8B-B14F-4D97-AF65-F5344CB8AC3E}">
        <p14:creationId xmlns:p14="http://schemas.microsoft.com/office/powerpoint/2010/main" val="128087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B82BC-6659-F287-80C4-11EE458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Videoconferencia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03E9D-2336-03F2-2D78-DF18E457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8EF054-8B92-DABB-17CE-821205A2FF57}"/>
              </a:ext>
            </a:extLst>
          </p:cNvPr>
          <p:cNvSpPr txBox="1"/>
          <p:nvPr/>
        </p:nvSpPr>
        <p:spPr>
          <a:xfrm>
            <a:off x="2368296" y="1690688"/>
            <a:ext cx="667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Características que ofrecen algunas plataformas de videoconferencia: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811F1C-044F-F328-724C-C8BF30DB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85" y="1367028"/>
            <a:ext cx="8553400" cy="4912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3D7E3A-3396-A5AD-3AF5-6C4FC9BB11D8}"/>
              </a:ext>
            </a:extLst>
          </p:cNvPr>
          <p:cNvSpPr txBox="1"/>
          <p:nvPr/>
        </p:nvSpPr>
        <p:spPr>
          <a:xfrm>
            <a:off x="1261872" y="6538912"/>
            <a:ext cx="6702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https://www.techtarget.com/searchunifiedcommunications/definition/instant-messaging</a:t>
            </a:r>
          </a:p>
        </p:txBody>
      </p:sp>
    </p:spTree>
    <p:extLst>
      <p:ext uri="{BB962C8B-B14F-4D97-AF65-F5344CB8AC3E}">
        <p14:creationId xmlns:p14="http://schemas.microsoft.com/office/powerpoint/2010/main" val="2518173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5A9C8-E14E-F025-2D10-2D2251C9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VoIP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A62CA-1583-EA28-A6FC-A510E2D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37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F2BEBBF1-5A15-8367-A5A5-3A851C6B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6" y="2299697"/>
            <a:ext cx="5052204" cy="3204992"/>
          </a:xfrm>
          <a:prstGeom prst="rect">
            <a:avLst/>
          </a:prstGeom>
        </p:spPr>
      </p:pic>
      <p:pic>
        <p:nvPicPr>
          <p:cNvPr id="8" name="Imagen 7">
            <a:hlinkClick r:id="rId4"/>
            <a:extLst>
              <a:ext uri="{FF2B5EF4-FFF2-40B4-BE49-F238E27FC236}">
                <a16:creationId xmlns:a16="http://schemas.microsoft.com/office/drawing/2014/main" id="{9BAA0261-59D7-D309-2C33-A617B5F0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538" y="2299696"/>
            <a:ext cx="5039789" cy="32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2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25817-B1B9-1B4C-428C-EF7B5195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 de transferencia de ficheros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400809-5945-A29F-B2E0-3D923BE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38</a:t>
            </a:fld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4EA070B-5D23-319B-3E5E-24B1DCBF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28" y="1445008"/>
            <a:ext cx="2404616" cy="240461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9BDDA90-95B2-2C91-DFE2-8F3883E87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2" y="2169143"/>
            <a:ext cx="6001717" cy="33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25817-B1B9-1B4C-428C-EF7B5195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 de transferencia de ficheros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400809-5945-A29F-B2E0-3D923BE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39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3DD134B-5A6E-A1B4-F6EA-8F8A70B7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8" y="1748331"/>
            <a:ext cx="9602724" cy="46080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3D59363-96AE-A6F5-DBC4-592165D4402C}"/>
              </a:ext>
            </a:extLst>
          </p:cNvPr>
          <p:cNvSpPr txBox="1"/>
          <p:nvPr/>
        </p:nvSpPr>
        <p:spPr>
          <a:xfrm>
            <a:off x="356616" y="6538912"/>
            <a:ext cx="4860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https://neo.lcc.uma.es/evirtual/cdd/tutorial/aplicacion/ftp.html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C4339CF-18E7-2BD1-F64D-527AE224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15" y="1578866"/>
            <a:ext cx="1461007" cy="14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B2DBCE-FF18-AF5E-0A03-C0CF84B9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Software de aplicación</a:t>
            </a:r>
            <a:r>
              <a:rPr lang="es-ES" dirty="0"/>
              <a:t>, un ámbito muy amplio que abarca ofimática y editores de texto, programas que permiten realizar diversas funciones enfocadas hacía el ámbito recreativo o laboral, bases de cálculo, programas de empresa o de diseño. 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de gestión</a:t>
            </a:r>
            <a:r>
              <a:rPr lang="es-ES" dirty="0"/>
              <a:t>, desde contabilidad o la facturación a la gestión de la nómina o de los impuestos, programas ERP.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de programación</a:t>
            </a:r>
            <a:r>
              <a:rPr lang="es-ES" dirty="0"/>
              <a:t>, para el desarrollo de programas.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de sistema</a:t>
            </a:r>
            <a:r>
              <a:rPr lang="es-ES" dirty="0"/>
              <a:t>, los sistemas operativos y otros programas con tareas relativas al mismo.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92C4B6-6AAF-50DD-B3E7-8A7B7BC1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B85063-54E3-2907-6EB8-F45FAD6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Tipos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05160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25817-B1B9-1B4C-428C-EF7B5195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 de transferencia de ficheros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400809-5945-A29F-B2E0-3D923BE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DEEA23-8951-C8F2-E62C-F7AF0C77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92" y="1545145"/>
            <a:ext cx="1990725" cy="1609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231AFE-0B2D-9D67-26AF-9F063805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41" y="3289110"/>
            <a:ext cx="3171825" cy="1447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E137A7-EAEB-BB30-F195-AE54777C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94" y="4871150"/>
            <a:ext cx="2266951" cy="12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35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BF573-7F5D-8A05-9110-61042E31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 de información en internet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59FDC-A2DF-DF04-1EBF-8A1A151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6B77D7-80B9-B261-E9A3-E43A6AE25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55"/>
          <a:stretch/>
        </p:blipFill>
        <p:spPr>
          <a:xfrm>
            <a:off x="2001077" y="1876218"/>
            <a:ext cx="3076433" cy="10417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58B282-3657-193C-90FF-0E44EE13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515" y="3673338"/>
            <a:ext cx="6410325" cy="2419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8471DE-81DB-E357-BC13-1FD9EADF3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49" y="1806602"/>
            <a:ext cx="2743201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5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BF573-7F5D-8A05-9110-61042E31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 de información en internet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75E4F-8EA8-7C6E-D3EE-19D0289D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Existen formas de refinar la búsqueda. Por ejemplo, en Google:</a:t>
            </a:r>
          </a:p>
          <a:p>
            <a:pPr marL="514350" indent="-514350"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Entrecomillar las palabras para indicar frases exactas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Excluir palabras con el signo “-” y forzar la inclusión con “+”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Usar el comodín “*”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Combinar términos con “OR” o “|”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Buscar con rangos numéricos con “x…y”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Buscar algo dentro de un sitio web con “site:” o excluirlo con “-site”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Buscar documentos de un determinado tipo con “</a:t>
            </a:r>
            <a:r>
              <a:rPr lang="es-ES" sz="2400" dirty="0" err="1">
                <a:solidFill>
                  <a:schemeClr val="accent1"/>
                </a:solidFill>
              </a:rPr>
              <a:t>filetype</a:t>
            </a:r>
            <a:r>
              <a:rPr lang="es-ES" sz="2400" dirty="0">
                <a:solidFill>
                  <a:schemeClr val="accent1"/>
                </a:solidFill>
              </a:rPr>
              <a:t>:”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Usar las categorías de búsqueda: imágenes, shopping, vuelos, fecha, idioma…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sz="2400" dirty="0">
                <a:solidFill>
                  <a:schemeClr val="accent1"/>
                </a:solidFill>
              </a:rPr>
              <a:t>Buscar por voz</a:t>
            </a:r>
          </a:p>
          <a:p>
            <a:pPr marL="514350" indent="-514350">
              <a:buAutoNum type="arabicPeriod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59FDC-A2DF-DF04-1EBF-8A1A151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42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A4AA3A-8771-6901-36C6-B6C922141D1D}"/>
              </a:ext>
            </a:extLst>
          </p:cNvPr>
          <p:cNvSpPr txBox="1"/>
          <p:nvPr/>
        </p:nvSpPr>
        <p:spPr>
          <a:xfrm>
            <a:off x="118872" y="6277302"/>
            <a:ext cx="940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https://www.xataka.com/basics/25-codigos-funciones-trucos-para-buscar-google-exprimiendo-al-maximo-su-motor-busqueda</a:t>
            </a:r>
          </a:p>
          <a:p>
            <a:r>
              <a:rPr lang="es-ES" sz="1400" dirty="0"/>
              <a:t>https://www.ciudadano2cero.com/como-buscar-en-google-bien/</a:t>
            </a:r>
          </a:p>
        </p:txBody>
      </p:sp>
    </p:spTree>
    <p:extLst>
      <p:ext uri="{BB962C8B-B14F-4D97-AF65-F5344CB8AC3E}">
        <p14:creationId xmlns:p14="http://schemas.microsoft.com/office/powerpoint/2010/main" val="298319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BF573-7F5D-8A05-9110-61042E31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 de información en internet… con AI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59FDC-A2DF-DF04-1EBF-8A1A151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24B830-12C6-2395-D16A-51980870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9"/>
          <a:stretch/>
        </p:blipFill>
        <p:spPr>
          <a:xfrm>
            <a:off x="3583188" y="1435907"/>
            <a:ext cx="1997144" cy="20258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6A555-1557-FA36-D6B0-0C9988688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3948068"/>
            <a:ext cx="7658100" cy="20258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8D412A-F693-0008-6633-7708FF577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22" y="1435907"/>
            <a:ext cx="3260746" cy="16002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E058A7-F435-1FAC-414B-D9AE138FC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21" y="3036107"/>
            <a:ext cx="3260747" cy="32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BF573-7F5D-8A05-9110-61042E31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 de información en internet… con AI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D59FDC-A2DF-DF04-1EBF-8A1A151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3F214-4850-5AB8-7162-913FF54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9" y="5111750"/>
            <a:ext cx="4524375" cy="13811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391705-C5BD-B716-8B9E-6449547B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07" y="4560559"/>
            <a:ext cx="6038850" cy="1724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4932B9-4471-D9E8-33D9-7A9BCFFC9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137207"/>
            <a:ext cx="11144250" cy="16668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5127F2A-1EB4-FF8F-23AB-F1754E74346C}"/>
              </a:ext>
            </a:extLst>
          </p:cNvPr>
          <p:cNvSpPr txBox="1"/>
          <p:nvPr/>
        </p:nvSpPr>
        <p:spPr>
          <a:xfrm>
            <a:off x="1702879" y="1636712"/>
            <a:ext cx="9097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</a:t>
            </a:r>
            <a:r>
              <a:rPr lang="es-ES" dirty="0" err="1"/>
              <a:t>prompts</a:t>
            </a:r>
            <a:r>
              <a:rPr lang="es-ES" dirty="0"/>
              <a:t> juegan un papel crucial en la generación de texto por parte de los modelos de IA. Pequeñas variaciones en los </a:t>
            </a:r>
            <a:r>
              <a:rPr lang="es-ES" dirty="0" err="1"/>
              <a:t>prompts</a:t>
            </a:r>
            <a:r>
              <a:rPr lang="es-ES" dirty="0"/>
              <a:t> pueden llevar a respuestas muy diferentes. </a:t>
            </a:r>
          </a:p>
          <a:p>
            <a:endParaRPr lang="es-ES" dirty="0"/>
          </a:p>
          <a:p>
            <a:r>
              <a:rPr lang="es-ES" dirty="0"/>
              <a:t>La calidad y relevancia de la respuesta también dependen de la capacidad del modelo y de su entrenamiento previo.</a:t>
            </a:r>
          </a:p>
        </p:txBody>
      </p:sp>
    </p:spTree>
    <p:extLst>
      <p:ext uri="{BB962C8B-B14F-4D97-AF65-F5344CB8AC3E}">
        <p14:creationId xmlns:p14="http://schemas.microsoft.com/office/powerpoint/2010/main" val="37317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251BD-9A21-57DB-77BC-E38FB91B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de propósito general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28746-D7D8-B827-B7E8-D43021B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91CA0A-A31B-F30F-C525-2F4E7B3D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42" y="1866072"/>
            <a:ext cx="5099141" cy="34419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1D8928-0E3D-ECC8-9624-EA9FBF729F56}"/>
              </a:ext>
            </a:extLst>
          </p:cNvPr>
          <p:cNvSpPr txBox="1"/>
          <p:nvPr/>
        </p:nvSpPr>
        <p:spPr>
          <a:xfrm>
            <a:off x="838200" y="5618922"/>
            <a:ext cx="8199783" cy="73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8780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251BD-9A21-57DB-77BC-E38FB91B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de propósito general </a:t>
            </a:r>
            <a:r>
              <a:rPr lang="es-ES" sz="4000" i="1" dirty="0"/>
              <a:t>– App </a:t>
            </a:r>
            <a:r>
              <a:rPr lang="es-ES" sz="4000" i="1" dirty="0" err="1"/>
              <a:t>stores</a:t>
            </a:r>
            <a:endParaRPr lang="es-ES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28746-D7D8-B827-B7E8-D43021B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8264E7-0A4D-F48B-202F-5886EF95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670" y="1357381"/>
            <a:ext cx="8256104" cy="41432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FCBDF6-3B07-8AAF-9652-BEC61E6A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365" y="2079931"/>
            <a:ext cx="8256105" cy="41432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93AC83-3D29-CEE7-3E44-5F172A67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84" y="4674300"/>
            <a:ext cx="6830008" cy="2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251BD-9A21-57DB-77BC-E38FB91B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Aplicaciones de propósito general </a:t>
            </a:r>
            <a:r>
              <a:rPr lang="es-ES" sz="4000" i="1" dirty="0"/>
              <a:t>– </a:t>
            </a:r>
            <a:br>
              <a:rPr lang="es-ES" sz="4000" i="1" dirty="0"/>
            </a:br>
            <a:r>
              <a:rPr lang="es-ES" sz="4000" i="1" dirty="0"/>
              <a:t>Gestores de paquetes, Software managers</a:t>
            </a:r>
            <a:endParaRPr lang="es-ES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28746-D7D8-B827-B7E8-D43021B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AD2675-23F8-6E87-1837-1C20E769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50" y="2607780"/>
            <a:ext cx="2145735" cy="11293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B4AC17-7CDB-9183-75DC-539C7FBD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17" y="2607780"/>
            <a:ext cx="1660121" cy="11293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97393D-EF5D-5565-54FF-86B560D3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89" y="4574041"/>
            <a:ext cx="2762250" cy="7143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520521-FC79-A98D-3E52-162A4CE14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85" y="4654206"/>
            <a:ext cx="1762125" cy="666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2622F24-9E7D-8540-061B-03577A51E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963" y="4217294"/>
            <a:ext cx="2619917" cy="11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8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C81FE-6819-6A83-0AFE-22F86D83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aplicaciones más populares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A36567-ED20-8706-9408-9FE51561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hlinkClick r:id="rId2"/>
              </a:rPr>
              <a:t>https://www.visualcapitalist.com/cp/most-popular-apps-by-downloads/</a:t>
            </a:r>
            <a:r>
              <a:rPr lang="es-ES" sz="2000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E5D011-7443-9393-E9E3-EA822B7E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1305A3-2E6B-B147-C898-477772C2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34" y="2361946"/>
            <a:ext cx="9048299" cy="39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78AF8-2B46-EB0D-32EB-B1619EED0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048" y="136525"/>
            <a:ext cx="1036320" cy="64325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2022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6DFE5F-1470-0ADF-3C60-42BD75AA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ED5EEB-BCFC-4FD1-F07C-1C920138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07" y="0"/>
            <a:ext cx="798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B2DBCE-FF18-AF5E-0A03-C0CF84B9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Software </a:t>
            </a:r>
            <a:r>
              <a:rPr lang="es-ES" dirty="0" err="1">
                <a:solidFill>
                  <a:schemeClr val="accent1"/>
                </a:solidFill>
              </a:rPr>
              <a:t>on</a:t>
            </a:r>
            <a:r>
              <a:rPr lang="es-ES" dirty="0">
                <a:solidFill>
                  <a:schemeClr val="accent1"/>
                </a:solidFill>
              </a:rPr>
              <a:t> premise</a:t>
            </a:r>
            <a:r>
              <a:rPr lang="es-ES" dirty="0"/>
              <a:t>: Se basa en la instalación y utilización -dentro de la propia empresa- del programa a través de la correspondiente estructura interna. Ello obliga a la empresa a instalarlo en su servidor y también a hacerse cargo de los posibles riesgos que ello pueda entrañar (por ejemplo, pérdida de datos relevantes y/o sensibles). </a:t>
            </a:r>
          </a:p>
          <a:p>
            <a:r>
              <a:rPr lang="es-ES" dirty="0">
                <a:solidFill>
                  <a:schemeClr val="accent1"/>
                </a:solidFill>
              </a:rPr>
              <a:t>Software en la nube</a:t>
            </a:r>
            <a:r>
              <a:rPr lang="es-ES" dirty="0"/>
              <a:t>: Es aquél que permite trabajar con la información en la nube, es decir, en un repositorio externo a la empresa al cual se accede de forma remota en cualquier momento y desde cualquier lugar, lo que facilita el trabajo y mantener la productividad trabajando en tiempo real. El control y la seguridad de los datos es uno de los aspectos más relevantes cuando se habla del software en la nube.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92C4B6-6AAF-50DD-B3E7-8A7B7BC1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B85063-54E3-2907-6EB8-F45FAD6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Tipos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439096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1E652-F8FB-CEB3-F5AF-4DEDC4C2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asociado a los sistemas informáticos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0E369-9158-3366-7174-206EDB1B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12BBF8-F611-524D-E2DA-C12C6B2C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53"/>
            <a:ext cx="8087048" cy="889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D09665-F617-4DDF-2D75-AECC0DBE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3181142"/>
            <a:ext cx="3079474" cy="3079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88088A-C59E-0A5A-1812-4F993BA3E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38" y="2994549"/>
            <a:ext cx="5277310" cy="29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923B8-1036-C8C9-473E-68960010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9CBC4A-4257-DB8A-645D-80CFF0A5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97B98E-BB0E-025D-3E62-1528824D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04" y="1789043"/>
            <a:ext cx="7406703" cy="36617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7FBEAF-D2E5-6943-7DA8-681F5837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71" y="2168594"/>
            <a:ext cx="26574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2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0AF58-FF1D-6F75-AAF7-55A7AA6B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qué es eso de… Web3?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9E06C7-5814-0A56-1761-F3CCD831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2A908F-C869-DCEE-7965-76FB19B9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51" y="1407587"/>
            <a:ext cx="8229898" cy="52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4F0F4-3198-81BE-1F65-363EF649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199BC-4E04-38A4-7B69-91A3E5D6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sabemos sobre las licencias?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37293-88B6-86AC-1BBB-F55B0A91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</a:t>
            </a:fld>
            <a:endParaRPr lang="es-ES"/>
          </a:p>
        </p:txBody>
      </p:sp>
      <p:sp>
        <p:nvSpPr>
          <p:cNvPr id="5" name="Globo: línea doblada doble 4">
            <a:extLst>
              <a:ext uri="{FF2B5EF4-FFF2-40B4-BE49-F238E27FC236}">
                <a16:creationId xmlns:a16="http://schemas.microsoft.com/office/drawing/2014/main" id="{F3B1DF29-240E-0F6D-717F-0E3143B50BC1}"/>
              </a:ext>
            </a:extLst>
          </p:cNvPr>
          <p:cNvSpPr/>
          <p:nvPr/>
        </p:nvSpPr>
        <p:spPr>
          <a:xfrm>
            <a:off x="4910328" y="2999231"/>
            <a:ext cx="6007608" cy="2651761"/>
          </a:xfrm>
          <a:prstGeom prst="borderCallout3">
            <a:avLst>
              <a:gd name="adj1" fmla="val 733"/>
              <a:gd name="adj2" fmla="val 48860"/>
              <a:gd name="adj3" fmla="val -30979"/>
              <a:gd name="adj4" fmla="val 48782"/>
              <a:gd name="adj5" fmla="val -63502"/>
              <a:gd name="adj6" fmla="val 30475"/>
              <a:gd name="adj7" fmla="val -76371"/>
              <a:gd name="adj8" fmla="val -289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Las</a:t>
            </a:r>
            <a:r>
              <a:rPr lang="es-ES" b="1" dirty="0"/>
              <a:t> licencias de </a:t>
            </a:r>
            <a:r>
              <a:rPr lang="es-ES" b="1" i="1" dirty="0"/>
              <a:t>software </a:t>
            </a:r>
            <a:r>
              <a:rPr lang="es-ES" b="1" dirty="0"/>
              <a:t>son un contrato entre el autor </a:t>
            </a:r>
            <a:r>
              <a:rPr lang="es-ES" dirty="0"/>
              <a:t>de un programa informático </a:t>
            </a:r>
            <a:r>
              <a:rPr lang="es-ES" b="1" dirty="0"/>
              <a:t>y los usuarios </a:t>
            </a:r>
            <a:r>
              <a:rPr lang="es-ES" dirty="0"/>
              <a:t>del mismo.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En ellas se establecen los términos, condiciones y cláusulas que se deben cumplir para poder usar ese programa y cada usuario que se descarga, instala, copia o lo utiliza debe aceptar esas condiciones.  </a:t>
            </a:r>
          </a:p>
        </p:txBody>
      </p:sp>
    </p:spTree>
    <p:extLst>
      <p:ext uri="{BB962C8B-B14F-4D97-AF65-F5344CB8AC3E}">
        <p14:creationId xmlns:p14="http://schemas.microsoft.com/office/powerpoint/2010/main" val="3563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9239E-CCAC-BB3A-DBF1-778AF72B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65125"/>
            <a:ext cx="10978896" cy="1325563"/>
          </a:xfrm>
        </p:spPr>
        <p:txBody>
          <a:bodyPr/>
          <a:lstStyle/>
          <a:p>
            <a:r>
              <a:rPr lang="es-ES" dirty="0"/>
              <a:t>Ejemplo:</a:t>
            </a:r>
            <a:br>
              <a:rPr lang="es-ES" dirty="0"/>
            </a:br>
            <a:r>
              <a:rPr lang="es-ES" dirty="0" err="1"/>
              <a:t>Figma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22854F-915B-7F4B-D2D4-B8C2BC86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257D7A-88C1-9047-B01D-30E3F3B2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512" y="732820"/>
            <a:ext cx="9149334" cy="59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9239E-CCAC-BB3A-DBF1-778AF72B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65125"/>
            <a:ext cx="10978896" cy="1325563"/>
          </a:xfrm>
        </p:spPr>
        <p:txBody>
          <a:bodyPr/>
          <a:lstStyle/>
          <a:p>
            <a:r>
              <a:rPr lang="es-ES" dirty="0"/>
              <a:t>Ejemplo:</a:t>
            </a:r>
            <a:br>
              <a:rPr lang="es-ES" dirty="0"/>
            </a:br>
            <a:r>
              <a:rPr lang="es-ES" dirty="0"/>
              <a:t>IntelliJ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22854F-915B-7F4B-D2D4-B8C2BC86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C54713-4E78-805F-2B08-C30D9693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0" y="99949"/>
            <a:ext cx="8816995" cy="66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8CE1-4186-8E61-9244-D52668D9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libre / Software propietario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A75D7-ED82-4D18-79B8-DC254EF3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b="1" i="1" dirty="0"/>
              <a:t>software libre/abierto</a:t>
            </a:r>
            <a:r>
              <a:rPr lang="es-ES" dirty="0"/>
              <a:t> carece de </a:t>
            </a:r>
            <a:r>
              <a:rPr lang="es-ES" i="1" dirty="0"/>
              <a:t>copyright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/>
              <a:t>No tiene por qué ser gratuito.</a:t>
            </a:r>
            <a:br>
              <a:rPr lang="es-ES" dirty="0"/>
            </a:br>
            <a:r>
              <a:rPr lang="es-ES" dirty="0"/>
              <a:t>El usuario puede tener libertad sobre ese programa para usarlo, copiarlo, modificarlo y distribuirlo.  </a:t>
            </a:r>
          </a:p>
          <a:p>
            <a:r>
              <a:rPr lang="es-ES" dirty="0"/>
              <a:t>El </a:t>
            </a:r>
            <a:r>
              <a:rPr lang="es-ES" b="1" i="1" dirty="0"/>
              <a:t>software propietario </a:t>
            </a:r>
            <a:r>
              <a:rPr lang="es-ES" dirty="0"/>
              <a:t> es aquel en que su creador o dueño legal limita o prohíbe la copia, redistribución y modificación sin su permiso o sin un pago previo. 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F80961-46A3-D445-673B-180F7E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7221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1788</Words>
  <Application>Microsoft Office PowerPoint</Application>
  <PresentationFormat>Panorámica</PresentationFormat>
  <Paragraphs>228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de Office</vt:lpstr>
      <vt:lpstr>UD 3  Instalación y explotación de aplicaciones informáticas</vt:lpstr>
      <vt:lpstr>Objetivos</vt:lpstr>
      <vt:lpstr>Tipos de software</vt:lpstr>
      <vt:lpstr>Tipos de software</vt:lpstr>
      <vt:lpstr>Tipos de software</vt:lpstr>
      <vt:lpstr>Licencias</vt:lpstr>
      <vt:lpstr>Ejemplo: Figma</vt:lpstr>
      <vt:lpstr>Ejemplo: IntelliJ</vt:lpstr>
      <vt:lpstr>Software libre / Software propietario</vt:lpstr>
      <vt:lpstr>Licencia de software comercial / no comercial</vt:lpstr>
      <vt:lpstr>Licencia de software comercial / no comercial</vt:lpstr>
      <vt:lpstr>Infografía de licencias de software</vt:lpstr>
      <vt:lpstr>Presentación de PowerPoint</vt:lpstr>
      <vt:lpstr>Presentación de PowerPoint</vt:lpstr>
      <vt:lpstr>Presentación de PowerPoint</vt:lpstr>
      <vt:lpstr>Ojo con las licencias!!</vt:lpstr>
      <vt:lpstr>Una ayuda guiada para elegir una licencia (o no)</vt:lpstr>
      <vt:lpstr>Modelos de licencia de uso</vt:lpstr>
      <vt:lpstr>Sistemas de correo y mensajería</vt:lpstr>
      <vt:lpstr>Presentación de PowerPoint</vt:lpstr>
      <vt:lpstr>Infoxicación!!??!!</vt:lpstr>
      <vt:lpstr>Correo electrónico</vt:lpstr>
      <vt:lpstr>Correo electrónico protocolos</vt:lpstr>
      <vt:lpstr>Campos del correo electrónico</vt:lpstr>
      <vt:lpstr>Campos del correo electrónico</vt:lpstr>
      <vt:lpstr>¡Ojo! Buenas prácticas en el uso del correo electrónico</vt:lpstr>
      <vt:lpstr>Presentación de PowerPoint</vt:lpstr>
      <vt:lpstr>Webmail / Cliente de correo</vt:lpstr>
      <vt:lpstr>Proveedores de correo electrónico</vt:lpstr>
      <vt:lpstr>Correo electrónico - Curiosidades</vt:lpstr>
      <vt:lpstr>Spam, phishing…</vt:lpstr>
      <vt:lpstr>Spam, phishing…</vt:lpstr>
      <vt:lpstr>Mensajería</vt:lpstr>
      <vt:lpstr>Mensajería instantánea</vt:lpstr>
      <vt:lpstr>Videoconferencia</vt:lpstr>
      <vt:lpstr>Videoconferencia</vt:lpstr>
      <vt:lpstr>VoIP</vt:lpstr>
      <vt:lpstr>Servicios de transferencia de ficheros</vt:lpstr>
      <vt:lpstr>Servicios de transferencia de ficheros</vt:lpstr>
      <vt:lpstr>Servicios de transferencia de ficheros</vt:lpstr>
      <vt:lpstr>Búsqueda de información en internet</vt:lpstr>
      <vt:lpstr>Búsqueda de información en internet</vt:lpstr>
      <vt:lpstr>Búsqueda de información en internet… con AI</vt:lpstr>
      <vt:lpstr>Búsqueda de información en internet… con AI</vt:lpstr>
      <vt:lpstr>Aplicaciones de propósito general</vt:lpstr>
      <vt:lpstr>Aplicaciones de propósito general – App stores</vt:lpstr>
      <vt:lpstr>Aplicaciones de propósito general –  Gestores de paquetes, Software managers</vt:lpstr>
      <vt:lpstr>Las aplicaciones más populares</vt:lpstr>
      <vt:lpstr>Presentación de PowerPoint</vt:lpstr>
      <vt:lpstr>Software asociado a los sistemas informáticos</vt:lpstr>
      <vt:lpstr>Documentación</vt:lpstr>
      <vt:lpstr>Y qué es eso de… Web3?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1  SISTEMAS INFORMÁTICOS: COMPONENTES Y CARACTERÍSTICAS</dc:title>
  <dc:creator>mario rgzprz</dc:creator>
  <cp:lastModifiedBy>mario rgzprz</cp:lastModifiedBy>
  <cp:revision>17</cp:revision>
  <dcterms:created xsi:type="dcterms:W3CDTF">2023-09-24T23:38:42Z</dcterms:created>
  <dcterms:modified xsi:type="dcterms:W3CDTF">2023-11-28T09:20:04Z</dcterms:modified>
</cp:coreProperties>
</file>